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3"/>
  </p:notesMasterIdLst>
  <p:sldIdLst>
    <p:sldId id="445" r:id="rId2"/>
    <p:sldId id="590" r:id="rId3"/>
    <p:sldId id="567" r:id="rId4"/>
    <p:sldId id="568" r:id="rId5"/>
    <p:sldId id="494" r:id="rId6"/>
    <p:sldId id="566" r:id="rId7"/>
    <p:sldId id="569" r:id="rId8"/>
    <p:sldId id="532" r:id="rId9"/>
    <p:sldId id="534" r:id="rId10"/>
    <p:sldId id="533" r:id="rId11"/>
    <p:sldId id="535" r:id="rId12"/>
    <p:sldId id="536" r:id="rId13"/>
    <p:sldId id="537" r:id="rId14"/>
    <p:sldId id="538" r:id="rId15"/>
    <p:sldId id="539" r:id="rId16"/>
    <p:sldId id="570" r:id="rId17"/>
    <p:sldId id="591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312" r:id="rId28"/>
    <p:sldId id="313" r:id="rId29"/>
    <p:sldId id="314" r:id="rId30"/>
    <p:sldId id="315" r:id="rId31"/>
    <p:sldId id="580" r:id="rId32"/>
    <p:sldId id="581" r:id="rId33"/>
    <p:sldId id="582" r:id="rId34"/>
    <p:sldId id="584" r:id="rId35"/>
    <p:sldId id="585" r:id="rId36"/>
    <p:sldId id="586" r:id="rId37"/>
    <p:sldId id="583" r:id="rId38"/>
    <p:sldId id="587" r:id="rId39"/>
    <p:sldId id="588" r:id="rId40"/>
    <p:sldId id="428" r:id="rId41"/>
    <p:sldId id="589" r:id="rId42"/>
  </p:sldIdLst>
  <p:sldSz cx="9144000" cy="6858000" type="screen4x3"/>
  <p:notesSz cx="6648450" cy="97805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/>
    <p:restoredTop sz="94595"/>
  </p:normalViewPr>
  <p:slideViewPr>
    <p:cSldViewPr>
      <p:cViewPr varScale="1">
        <p:scale>
          <a:sx n="108" d="100"/>
          <a:sy n="108" d="100"/>
        </p:scale>
        <p:origin x="192" y="2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672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D162CD53-A0CA-D976-3E83-8B8CDCAD5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074" name="AutoShape 2">
            <a:extLst>
              <a:ext uri="{FF2B5EF4-FFF2-40B4-BE49-F238E27FC236}">
                <a16:creationId xmlns:a16="http://schemas.microsoft.com/office/drawing/2014/main" id="{A6486FF9-F5F0-78BD-5ED9-7707E87C0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075" name="AutoShape 3">
            <a:extLst>
              <a:ext uri="{FF2B5EF4-FFF2-40B4-BE49-F238E27FC236}">
                <a16:creationId xmlns:a16="http://schemas.microsoft.com/office/drawing/2014/main" id="{7B9C16F4-4451-EFC8-A16F-57AA7FACC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48450" cy="97805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453EEC7-EA83-08EC-8D15-5FD75451CE7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8765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1B6E52D-C553-751B-5300-2FC49868964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765550" y="0"/>
            <a:ext cx="28765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E280F0A2-4D4D-F95A-FDC1-919A0A85B19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79475" y="733425"/>
            <a:ext cx="4886325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8D22E245-26D6-A21D-2B5B-CF5C65939B7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65163" y="4646613"/>
            <a:ext cx="5313362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/>
          </a:p>
        </p:txBody>
      </p:sp>
      <p:sp>
        <p:nvSpPr>
          <p:cNvPr id="3080" name="Rectangle 8">
            <a:extLst>
              <a:ext uri="{FF2B5EF4-FFF2-40B4-BE49-F238E27FC236}">
                <a16:creationId xmlns:a16="http://schemas.microsoft.com/office/drawing/2014/main" id="{D536E34C-B735-421E-24C5-5B9B3474099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291638"/>
            <a:ext cx="287655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90359621-A9AC-6489-C7E2-EF7DA4FC481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65550" y="9291638"/>
            <a:ext cx="287655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EFFA40BC-3AA2-1B41-91F2-26B7C201DDC3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283EA81-1D47-4133-11BF-64BC6885E6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B84248A-C941-A140-BD08-A6C09CBFDE35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1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139266" name="Text Box 2">
            <a:extLst>
              <a:ext uri="{FF2B5EF4-FFF2-40B4-BE49-F238E27FC236}">
                <a16:creationId xmlns:a16="http://schemas.microsoft.com/office/drawing/2014/main" id="{FDD7F8D1-2C3C-C002-A96B-FB0E376538FF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3425"/>
            <a:ext cx="4891088" cy="3668713"/>
          </a:xfr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2BB723F4-5F7B-FA13-44EE-EB831D31AB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4950" cy="4400550"/>
          </a:xfrm>
          <a:ln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0742751-9539-D34B-8423-16DEF6DEBF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73A513A-FFCF-AB4F-BE9B-8800EE733CD4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5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33AC30A7-9CFB-3F1D-4393-DD7487397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3425"/>
            <a:ext cx="4887912" cy="3667125"/>
          </a:xfrm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2767AEB1-F0E6-54A6-1A3E-03D172E642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8125" cy="4402138"/>
          </a:xfrm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pt-BR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0742751-9539-D34B-8423-16DEF6DEBF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73A513A-FFCF-AB4F-BE9B-8800EE733CD4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7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33AC30A7-9CFB-3F1D-4393-DD74873974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1063" y="733425"/>
            <a:ext cx="4887912" cy="3667125"/>
          </a:xfrm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2767AEB1-F0E6-54A6-1A3E-03D172E642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8125" cy="4402138"/>
          </a:xfrm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pt-BR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59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D36F392-824F-CF5C-96E1-32E60AB628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8CC78E-7DBF-564A-AC10-1DE8AA4BE40A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40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838B4391-EF0A-62BE-18AC-CF875989A6D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879475" y="733425"/>
            <a:ext cx="4891088" cy="36687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89E8BE87-0A1C-6B38-BBE6-909DE6BA2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4950" cy="4494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283EA81-1D47-4133-11BF-64BC6885E62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B84248A-C941-A140-BD08-A6C09CBFDE35}" type="slidenum">
              <a:rPr lang="pt-BR" altLang="pt-BR" sz="1200">
                <a:solidFill>
                  <a:srgbClr val="000000"/>
                </a:solidFill>
              </a:rPr>
              <a:pPr eaLnBrk="1" hangingPunct="1"/>
              <a:t>41</a:t>
            </a:fld>
            <a:endParaRPr lang="pt-BR" altLang="pt-BR" sz="1200">
              <a:solidFill>
                <a:srgbClr val="000000"/>
              </a:solidFill>
            </a:endParaRPr>
          </a:p>
        </p:txBody>
      </p:sp>
      <p:sp>
        <p:nvSpPr>
          <p:cNvPr id="139266" name="Text Box 2">
            <a:extLst>
              <a:ext uri="{FF2B5EF4-FFF2-40B4-BE49-F238E27FC236}">
                <a16:creationId xmlns:a16="http://schemas.microsoft.com/office/drawing/2014/main" id="{FDD7F8D1-2C3C-C002-A96B-FB0E376538FF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3425"/>
            <a:ext cx="4891088" cy="3668713"/>
          </a:xfr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2BB723F4-5F7B-FA13-44EE-EB831D31AB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4950" cy="4400550"/>
          </a:xfrm>
          <a:ln/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12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98E0CE9-5002-DF46-DA2A-A9354706885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E2DCB8-D407-A1A7-B674-D582195FA2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13B3A8-016B-4790-B5DF-073C3C65CFC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8475EF-1941-0D47-9705-24C040D0CDC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96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4BF3DC-ACED-8013-FB47-205A28142D5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6F33DD7-E8F0-FABA-BF18-F5177C50CC8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109A317-755A-F86F-F862-C498AC3036D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5B8321-D3E0-2B41-8E1D-9D19725BBA9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833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9125" y="798513"/>
            <a:ext cx="2170113" cy="53308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98513"/>
            <a:ext cx="6359525" cy="53308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8DD15B1-1A18-20FB-294B-188C9C8DE0E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5C0386-F10A-9D30-491D-C798EF1960B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75C9B9-86AE-B931-0428-14F81D36AB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1B24C8-1591-ED48-97CC-9EB4A595C01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9648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798513"/>
            <a:ext cx="7375525" cy="18002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366CE9-24EE-02A0-8C26-BB4E2073DEB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C797E-22FC-B414-8792-4B994A7C9AA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14A3E-50B6-00F6-BB51-AE1137DA45B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590C45-BF1C-3F43-A77D-EE06B17DB84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441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9ACD16-81DC-16E2-5C84-1464BD28565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DE4DF3-AF61-AF46-3E95-A55EB312086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184195-EAC7-58C6-8867-16BFD24AB5A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081388-BC7C-9649-85C8-039129E3698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595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81D8B4-B67C-0E36-BA69-4121ECCF3C1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4004309-38D4-1F59-A8DE-B5659846E2B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8335D2D-C63B-19AD-2B8A-1F63BE3C52D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08F96-3B58-D042-8A80-B9691F90227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83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6EF200-CA4A-3BEE-5574-51D061A9A5D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5AFF027-631C-C776-7584-2D1B1D11521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950C7F0-27F6-D63A-69BE-809352CA4B7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FCA649-6D5A-AF4B-B011-A0CDBFA6885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878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D889F4-EABC-6514-6F6E-984F16B7FF8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4A112E4-BDC1-5A27-D0C2-0B9C59AD029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0FFB8A1-8C94-B6F6-8FA9-E357DC84D8E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26D57D-8F1A-2948-BA20-45C44E29D2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0002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9F34B-3625-DB5C-DF28-08E786806DF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99BE4-554C-9B68-0119-3B730C50630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B8357-E895-9EF0-1700-77D2F78296F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9991B-8399-F048-B0CB-89C01C5F8D7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8757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DCB170-4C09-AE8B-9D74-CB1639E4F97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AC87C13-D36B-3DBA-F959-923FA142234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BC791C-F08F-A4B4-9958-B8A42FC3338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E7A78-5438-2F46-924B-1C03C1D9BF3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188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E7A301-4F67-105E-D250-FDBCC5EBCB4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198D441-7C1E-E283-9A7F-50FEB56FAEB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04C149-854A-B816-F199-F6C1BE830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DFD420-3777-AF4A-BB77-C998D06B41D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602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959565-BD07-50F0-88EC-7BE1236BD15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9764B5-925D-11D2-6558-E70439EC836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D0935E2-DDDB-9781-11FC-30F20ADCA71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2E05AC-1D6F-4A4A-9F4D-BE29281E436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559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CF871F4-AC59-2D6B-53C9-6B93BDEB59D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387475" y="6357938"/>
            <a:ext cx="190023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</a:tabLst>
              <a:defRPr sz="1400">
                <a:solidFill>
                  <a:srgbClr val="8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882D3DF-8546-A9AF-0A48-71156FA22F6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722688" y="6357938"/>
            <a:ext cx="226695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800000"/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50AB333-CB0E-620F-DBDF-1B703D2BF64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464300" y="6361113"/>
            <a:ext cx="1901825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</a:tabLst>
              <a:defRPr sz="1400">
                <a:solidFill>
                  <a:srgbClr val="800000"/>
                </a:solidFill>
              </a:defRPr>
            </a:lvl1pPr>
          </a:lstStyle>
          <a:p>
            <a:fld id="{B906AE21-BEAB-C140-B161-9461365977AE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05E1EEA-9ACB-2972-362C-940F24F67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798513"/>
            <a:ext cx="73755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título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id="{6D49EFCC-B40F-AC96-1F43-1E74388DD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2924175"/>
            <a:ext cx="19240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pt-BR" b="1">
                <a:solidFill>
                  <a:srgbClr val="FFFFFF"/>
                </a:solidFill>
              </a:rPr>
              <a:t>I BOOT</a:t>
            </a:r>
          </a:p>
          <a:p>
            <a:pPr>
              <a:buFont typeface="Times New Roman" charset="0"/>
              <a:buNone/>
              <a:defRPr/>
            </a:pPr>
            <a:r>
              <a:rPr lang="pt-BR" b="1">
                <a:solidFill>
                  <a:srgbClr val="FFFFFF"/>
                </a:solidFill>
              </a:rPr>
              <a:t>Xanxerê - SC</a:t>
            </a:r>
          </a:p>
          <a:p>
            <a:pPr>
              <a:buFont typeface="Times New Roman" charset="0"/>
              <a:buNone/>
              <a:defRPr/>
            </a:pPr>
            <a:endParaRPr lang="pt-BR" b="1">
              <a:solidFill>
                <a:srgbClr val="FFFFFF"/>
              </a:solidFill>
            </a:endParaRP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0A0B211A-1E24-54D4-7F29-7EA659B1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989138"/>
            <a:ext cx="86518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EBD9648A-9F72-A79E-C8A6-AA90C5C8B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285273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FDB5BEBC-5D7A-0824-EBA1-12F5B6202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4838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da estrutura de tópicos</a:t>
            </a:r>
          </a:p>
          <a:p>
            <a:pPr lvl="1"/>
            <a:r>
              <a:rPr lang="en-GB" altLang="pt-BR"/>
              <a:t>2º Nível da estrutura de tópicos</a:t>
            </a:r>
          </a:p>
          <a:p>
            <a:pPr lvl="2"/>
            <a:r>
              <a:rPr lang="en-GB" altLang="pt-BR"/>
              <a:t>3º Nível da estrutura de tópicos</a:t>
            </a:r>
          </a:p>
          <a:p>
            <a:pPr lvl="3"/>
            <a:r>
              <a:rPr lang="en-GB" altLang="pt-BR"/>
              <a:t>4º Nível da estrutura de tópicos</a:t>
            </a:r>
          </a:p>
          <a:p>
            <a:pPr lvl="4"/>
            <a:r>
              <a:rPr lang="en-GB" altLang="pt-BR"/>
              <a:t>5º Nível da estrutura de tópicos</a:t>
            </a:r>
          </a:p>
          <a:p>
            <a:pPr lvl="4"/>
            <a:r>
              <a:rPr lang="en-GB" altLang="pt-BR"/>
              <a:t>6º Nível da estrutura de tópicos</a:t>
            </a:r>
          </a:p>
          <a:p>
            <a:pPr lvl="4"/>
            <a:r>
              <a:rPr lang="en-GB" altLang="pt-BR"/>
              <a:t>7º Nível da estrutura de tópicos</a:t>
            </a:r>
          </a:p>
          <a:p>
            <a:pPr lvl="4"/>
            <a:r>
              <a:rPr lang="en-GB" altLang="pt-BR"/>
              <a:t>8º Nível da estrutura de tópicos</a:t>
            </a:r>
          </a:p>
          <a:p>
            <a:pPr lvl="4"/>
            <a:r>
              <a:rPr lang="en-GB" altLang="pt-BR"/>
              <a:t>9º Nível da estrutura de tópicos</a:t>
            </a:r>
          </a:p>
        </p:txBody>
      </p:sp>
      <p:grpSp>
        <p:nvGrpSpPr>
          <p:cNvPr id="1034" name="Grupo 14">
            <a:extLst>
              <a:ext uri="{FF2B5EF4-FFF2-40B4-BE49-F238E27FC236}">
                <a16:creationId xmlns:a16="http://schemas.microsoft.com/office/drawing/2014/main" id="{21761613-1503-E35D-593B-FE6A68598A8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47700" y="161925"/>
            <a:ext cx="7848600" cy="788988"/>
            <a:chOff x="755576" y="161339"/>
            <a:chExt cx="7848872" cy="789574"/>
          </a:xfrm>
        </p:grpSpPr>
        <p:sp>
          <p:nvSpPr>
            <p:cNvPr id="1036" name="Rectangle 2">
              <a:extLst>
                <a:ext uri="{FF2B5EF4-FFF2-40B4-BE49-F238E27FC236}">
                  <a16:creationId xmlns:a16="http://schemas.microsoft.com/office/drawing/2014/main" id="{B4847116-8C3C-EA10-319C-627E0D99AF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87678" y="258249"/>
              <a:ext cx="5616770" cy="69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sz="2000" b="1">
                  <a:solidFill>
                    <a:srgbClr val="000000"/>
                  </a:solidFill>
                </a:rPr>
                <a:t>Universidade Tecnológica Federal do Paraná</a:t>
              </a:r>
            </a:p>
            <a:p>
              <a:pPr eaLnBrk="1" hangingPunct="1"/>
              <a:r>
                <a:rPr lang="pt-BR" altLang="pt-BR" sz="2000" b="1">
                  <a:solidFill>
                    <a:srgbClr val="000000"/>
                  </a:solidFill>
                </a:rPr>
                <a:t>Câmpus Pato Branco</a:t>
              </a:r>
            </a:p>
          </p:txBody>
        </p:sp>
        <p:graphicFrame>
          <p:nvGraphicFramePr>
            <p:cNvPr id="1037" name="Object 2">
              <a:extLst>
                <a:ext uri="{FF2B5EF4-FFF2-40B4-BE49-F238E27FC236}">
                  <a16:creationId xmlns:a16="http://schemas.microsoft.com/office/drawing/2014/main" id="{995653BD-F42E-3068-5C7B-A9E4FE3D1868}"/>
                </a:ext>
              </a:extLst>
            </p:cNvPr>
            <p:cNvGraphicFramePr>
              <a:graphicFrameLocks noChangeAspect="1"/>
            </p:cNvGraphicFramePr>
            <p:nvPr userDrawn="1"/>
          </p:nvGraphicFramePr>
          <p:xfrm>
            <a:off x="755576" y="161339"/>
            <a:ext cx="2160588" cy="706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4089400" imgH="1346200" progId="">
                    <p:embed/>
                  </p:oleObj>
                </mc:Choice>
                <mc:Fallback>
                  <p:oleObj r:id="rId14" imgW="4089400" imgH="134620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161339"/>
                          <a:ext cx="2160588" cy="706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Conector reto 12">
            <a:extLst>
              <a:ext uri="{FF2B5EF4-FFF2-40B4-BE49-F238E27FC236}">
                <a16:creationId xmlns:a16="http://schemas.microsoft.com/office/drawing/2014/main" id="{F8D91205-6F02-2042-5A05-863AE0A200C9}"/>
              </a:ext>
            </a:extLst>
          </p:cNvPr>
          <p:cNvCxnSpPr/>
          <p:nvPr userDrawn="1"/>
        </p:nvCxnSpPr>
        <p:spPr>
          <a:xfrm>
            <a:off x="611188" y="1052513"/>
            <a:ext cx="7921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+mj-lt"/>
          <a:ea typeface="+mj-ea"/>
          <a:cs typeface="ＭＳ Ｐゴシック" charset="0"/>
        </a:defRPr>
      </a:lvl1pPr>
      <a:lvl2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2pPr>
      <a:lvl3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3pPr>
      <a:lvl4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4pPr>
      <a:lvl5pPr algn="r" defTabSz="449263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b="1">
          <a:solidFill>
            <a:srgbClr val="000000"/>
          </a:solidFill>
          <a:latin typeface="Georgia" charset="0"/>
          <a:ea typeface="ＭＳ Ｐゴシック" charset="0"/>
          <a:cs typeface="ＭＳ Ｐゴシック" charset="0"/>
        </a:defRPr>
      </a:lvl5pPr>
      <a:lvl6pPr marL="25146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6pPr>
      <a:lvl7pPr marL="29718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7pPr>
      <a:lvl8pPr marL="34290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8pPr>
      <a:lvl9pPr marL="3886200" indent="-228600" algn="r" defTabSz="449263" rtl="0" fontAlgn="base">
        <a:lnSpc>
          <a:spcPct val="8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b="1">
          <a:solidFill>
            <a:srgbClr val="000000"/>
          </a:solidFill>
          <a:latin typeface="Georgia" charset="0"/>
          <a:ea typeface="ＭＳ Ｐゴシック" charset="0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ＭＳ Ｐゴシック" charset="0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Times New Roman" charset="0"/>
          <a:ea typeface="+mn-ea"/>
        </a:defRPr>
      </a:lvl3pPr>
      <a:lvl4pPr marL="16002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Times New Roman" charset="0"/>
          <a:ea typeface="+mn-ea"/>
        </a:defRPr>
      </a:lvl4pPr>
      <a:lvl5pPr marL="20574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Times New Roman" charset="0"/>
          <a:ea typeface="+mn-ea"/>
        </a:defRPr>
      </a:lvl5pPr>
      <a:lvl6pPr marL="25146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6pPr>
      <a:lvl7pPr marL="29718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7pPr>
      <a:lvl8pPr marL="3429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8pPr>
      <a:lvl9pPr marL="38862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Times New Roman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F334384D-E17B-5983-98F9-30B92EAF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836863"/>
            <a:ext cx="3101975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8243" name="Rectangle 3">
            <a:extLst>
              <a:ext uri="{FF2B5EF4-FFF2-40B4-BE49-F238E27FC236}">
                <a16:creationId xmlns:a16="http://schemas.microsoft.com/office/drawing/2014/main" id="{8FB44064-319C-591F-88DD-F233E1B9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5750"/>
            <a:ext cx="9209088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Persistência de dados com </a:t>
            </a:r>
            <a:r>
              <a:rPr lang="pt-BR" altLang="pt-BR" sz="4000" b="1" dirty="0" err="1">
                <a:solidFill>
                  <a:srgbClr val="003366"/>
                </a:solidFill>
                <a:latin typeface="Georgia" panose="02040502050405020303" pitchFamily="18" charset="0"/>
              </a:rPr>
              <a:t>Firebase</a:t>
            </a: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</a:t>
            </a:r>
            <a:endParaRPr lang="pt-BR" altLang="pt-BR" sz="40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642819A6-AAFC-5096-B666-EE98B7B72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5580063"/>
            <a:ext cx="9085262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Font typeface="Times New Roman" charset="0"/>
              <a:buNone/>
              <a:defRPr/>
            </a:pPr>
            <a:r>
              <a:rPr lang="pt-BR" sz="2800" b="1">
                <a:solidFill>
                  <a:srgbClr val="000000"/>
                </a:solidFill>
                <a:cs typeface="ＭＳ Ｐゴシック" charset="0"/>
              </a:rPr>
              <a:t>Robison Cris Brito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robison@utfpr.edu.br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@robisonbrito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C12625-28D4-EBA9-F776-71648CB4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580711"/>
            <a:ext cx="7772400" cy="400295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9FAA0D2-C4D3-B5BE-0C97-981E0C2FE4BD}"/>
              </a:ext>
            </a:extLst>
          </p:cNvPr>
          <p:cNvCxnSpPr/>
          <p:nvPr/>
        </p:nvCxnSpPr>
        <p:spPr bwMode="auto">
          <a:xfrm flipH="1">
            <a:off x="2915816" y="1196752"/>
            <a:ext cx="3744416" cy="3385435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249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28BD3-0A3E-7211-65D0-378AECFC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A4BD4CA-080F-18CD-2E01-46BF3230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7931DC-AA4B-DBE7-96C2-4402066B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1873024"/>
            <a:ext cx="7772400" cy="39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275CE-4579-2D2F-573F-F3C855810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C9274-EAA1-A375-88CF-BB89AFF7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AC7DE2-8D20-15B3-6C04-B98C0362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186889"/>
            <a:ext cx="7772400" cy="39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90F42-3A90-4CD9-9E6A-FB65607B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D7294B-14C2-5E31-1B90-8DC76864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9A9480-630F-E0C1-9925-93345321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2076890"/>
            <a:ext cx="7772400" cy="39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7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7FB87-A410-487A-EE5E-B513F49A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3D88F0-BDA3-14FF-157F-1728414EB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9EDB20-C785-20E6-88D6-8430FE59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32193"/>
            <a:ext cx="7772400" cy="39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4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BDDCB-1384-A6CF-4A25-53E22FA0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92A6CA-77CA-2DEE-7499-0057D30AF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9CF16-BCFC-9F02-95F7-DD2D8B61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117405"/>
            <a:ext cx="3755306" cy="5740595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4E0DD3D-257C-5836-4E67-05B9B689A35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48064" y="2924944"/>
            <a:ext cx="3312368" cy="122413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219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4ADC1-3302-6AE2-D1E2-BC24675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73CD7D-885F-F855-0095-F034C2F4B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8522B5-988B-C83F-3EB0-15A65B8D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83" y="2584827"/>
            <a:ext cx="6048672" cy="403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3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B8DFAC-6035-91EF-1DD5-EB2980F9297C}"/>
              </a:ext>
            </a:extLst>
          </p:cNvPr>
          <p:cNvCxnSpPr/>
          <p:nvPr/>
        </p:nvCxnSpPr>
        <p:spPr bwMode="auto">
          <a:xfrm flipH="1">
            <a:off x="4139952" y="2780928"/>
            <a:ext cx="4248472" cy="20882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021D015-01BF-D152-9C3D-53B36D86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95" y="1124744"/>
            <a:ext cx="7655997" cy="56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7C844-0797-4915-C4D3-6BE6A5C8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8E6B4B-DAEC-053F-0F39-B1DF8B35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864F10-0762-459C-154B-1B57480F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02" y="1484784"/>
            <a:ext cx="4838865" cy="501317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6BF0906-5180-7084-E627-C67EB6DCE4DD}"/>
              </a:ext>
            </a:extLst>
          </p:cNvPr>
          <p:cNvCxnSpPr/>
          <p:nvPr/>
        </p:nvCxnSpPr>
        <p:spPr bwMode="auto">
          <a:xfrm flipH="1">
            <a:off x="5580112" y="2492896"/>
            <a:ext cx="2376264" cy="26642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580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336B9-E157-A338-C74D-4ECAD1AF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71F4F6-F449-CA91-1E95-2FCC6F98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65561"/>
            <a:ext cx="7772400" cy="2402579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D812AB-6AB6-7F42-7FA1-FEE1E770CE2C}"/>
              </a:ext>
            </a:extLst>
          </p:cNvPr>
          <p:cNvCxnSpPr/>
          <p:nvPr/>
        </p:nvCxnSpPr>
        <p:spPr bwMode="auto">
          <a:xfrm flipH="1">
            <a:off x="4788024" y="2924944"/>
            <a:ext cx="2376264" cy="16561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21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C68DC-27B3-339C-AEC1-3956C868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 </a:t>
            </a:r>
            <a:r>
              <a:rPr lang="pt-BR" dirty="0" err="1"/>
              <a:t>Firebase</a:t>
            </a:r>
            <a:r>
              <a:rPr lang="pt-BR" dirty="0"/>
              <a:t> Cloud </a:t>
            </a:r>
            <a:r>
              <a:rPr lang="pt-BR" dirty="0" err="1"/>
              <a:t>Firestore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5BBE54-61E4-5005-DB4A-30087CC0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48880"/>
            <a:ext cx="7772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C6AAF-3233-427D-8A23-D110065D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B97732-D714-F508-70B3-316438A91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7772400" cy="4213951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6E919D6-5A63-D0BB-A4B7-0B50392584EC}"/>
              </a:ext>
            </a:extLst>
          </p:cNvPr>
          <p:cNvCxnSpPr/>
          <p:nvPr/>
        </p:nvCxnSpPr>
        <p:spPr bwMode="auto">
          <a:xfrm flipH="1">
            <a:off x="3995936" y="2598738"/>
            <a:ext cx="2376264" cy="162235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00872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2FC86-BD44-5C2E-AC86-755AE4F7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D5467-4EE5-3D5C-E66D-DDC058F8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3DC501-E06B-EE7C-F9FF-AB84BAF8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9" y="1964703"/>
            <a:ext cx="6696868" cy="4532885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FCA2C8A-3204-F68C-FD33-20C17D2AB10B}"/>
              </a:ext>
            </a:extLst>
          </p:cNvPr>
          <p:cNvCxnSpPr/>
          <p:nvPr/>
        </p:nvCxnSpPr>
        <p:spPr bwMode="auto">
          <a:xfrm flipH="1">
            <a:off x="6948264" y="4293096"/>
            <a:ext cx="1368152" cy="16561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413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6319D-9885-2421-95B9-86D562B3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6CD0B-37DA-B63A-012B-C70EDA3D8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77B57E-36B8-AF7B-3F08-AED8DE85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89" y="1484784"/>
            <a:ext cx="7084022" cy="528462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1DCFD18-5D82-3B38-5E0D-D2E7426062C7}"/>
              </a:ext>
            </a:extLst>
          </p:cNvPr>
          <p:cNvCxnSpPr/>
          <p:nvPr/>
        </p:nvCxnSpPr>
        <p:spPr bwMode="auto">
          <a:xfrm flipH="1">
            <a:off x="7713949" y="4545124"/>
            <a:ext cx="1368152" cy="165618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34546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11FB7-1E35-BB5E-D20E-9C729827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9BB63C-888F-D6C2-D24B-B0D0E4E4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5A2021-8EE9-33BF-C5F4-75820B1F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14841"/>
            <a:ext cx="7772400" cy="4050092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70CF73-3C88-0F10-2601-AC260BE25D0D}"/>
              </a:ext>
            </a:extLst>
          </p:cNvPr>
          <p:cNvCxnSpPr/>
          <p:nvPr/>
        </p:nvCxnSpPr>
        <p:spPr bwMode="auto">
          <a:xfrm flipH="1">
            <a:off x="3203848" y="2852936"/>
            <a:ext cx="4824536" cy="18002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6939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F569B-68B9-D391-CE4C-F262D78B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7AA00-EC66-2CC7-74AB-97B27F90C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914791-AB36-644B-C482-DFA4EC73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7930"/>
            <a:ext cx="7772400" cy="44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2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17E5A-F0C2-CD9E-83F1-764AE00C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8CF9EC-A954-B766-40DE-84CAF250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240160-DE08-DA85-B6CF-7907B3A3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82" y="1698625"/>
            <a:ext cx="4877274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3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B18B8-0112-0755-9734-00474EAB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1ECA13-CA0C-4D45-2453-B8C57ACE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27118"/>
            <a:ext cx="7772400" cy="4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3DC89-A340-692F-E85F-CEE3D128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Utilizando o </a:t>
            </a:r>
            <a:r>
              <a:rPr lang="pt-BR" sz="3600" dirty="0" err="1"/>
              <a:t>Binding</a:t>
            </a:r>
            <a:r>
              <a:rPr lang="pt-BR" sz="3600" dirty="0"/>
              <a:t> para facilitar a referência aos componentes visuais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8B12F5-19FB-6E20-C9C3-56D34F7F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26723"/>
            <a:ext cx="7772400" cy="44312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644F5A-FED7-C27A-1C73-B738123B3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8" y="4156869"/>
            <a:ext cx="1676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7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B3E37-21B3-AA34-9E83-53D26F6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findViewById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Binding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6B65F7-5198-C65F-EB26-B705FE9A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7" y="2142278"/>
            <a:ext cx="6383215" cy="45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9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0E867-B7E7-109A-D897-84F79644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o </a:t>
            </a:r>
            <a:r>
              <a:rPr lang="pt-BR" dirty="0" err="1"/>
              <a:t>binding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61124D-A523-8D05-604D-48F8A604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756877"/>
            <a:ext cx="6743700" cy="25400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8B7EAA5-718A-B377-3ADB-EBE7F97E4377}"/>
              </a:ext>
            </a:extLst>
          </p:cNvPr>
          <p:cNvCxnSpPr/>
          <p:nvPr/>
        </p:nvCxnSpPr>
        <p:spPr>
          <a:xfrm>
            <a:off x="281354" y="2731477"/>
            <a:ext cx="1324708" cy="697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4919458-DABD-982C-4512-B31E43639D82}"/>
              </a:ext>
            </a:extLst>
          </p:cNvPr>
          <p:cNvCxnSpPr/>
          <p:nvPr/>
        </p:nvCxnSpPr>
        <p:spPr>
          <a:xfrm>
            <a:off x="281354" y="3845170"/>
            <a:ext cx="1324708" cy="697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FC03F6-7395-0E77-E6DB-C17EEBD087E9}"/>
              </a:ext>
            </a:extLst>
          </p:cNvPr>
          <p:cNvCxnSpPr/>
          <p:nvPr/>
        </p:nvCxnSpPr>
        <p:spPr>
          <a:xfrm>
            <a:off x="281354" y="4120661"/>
            <a:ext cx="1324708" cy="697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0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0B571-F83C-F7AC-C878-F1F5B28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1B6AA-1FD6-D94B-14AA-56C65E0B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94364"/>
            <a:ext cx="3886201" cy="292979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FF33BE-3D8F-F453-486D-676F21CA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94363"/>
            <a:ext cx="3894857" cy="29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45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EC4D8-8DD2-8477-86B6-69DBAC8F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os componentes visuais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0449E2-1AF2-21E6-4571-D2929B1E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17568"/>
            <a:ext cx="7772400" cy="234695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5D9BFE-65FA-DA75-095C-9058C995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64527"/>
            <a:ext cx="7772400" cy="17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3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2BAA00-D337-66E9-A55B-741907772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0D99F14-9C38-90D4-306F-E7C1D0A7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767CB2-57CF-D454-6D15-931CB3CC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13250"/>
            <a:ext cx="4381732" cy="51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62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CAE16-8E28-150A-D314-0631A7B8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854CA1-AD24-7DD8-3C1F-1BD00926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3284984"/>
            <a:ext cx="6464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50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5F2A4-E750-B479-E5D3-A4618A4B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Incluir Registro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B14176-C19A-CCDA-75F1-C7E6BF27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20888"/>
            <a:ext cx="7772400" cy="42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10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D9D17-4580-3D19-9D91-23F4D767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1A8CB9-92D6-5896-B5A6-332EB758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98738"/>
            <a:ext cx="7772400" cy="41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9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9C9AE-A8F4-CA11-C35E-33F98599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Listar Registros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57AEF5-50FC-39EC-4B60-3FFC6E34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8738"/>
            <a:ext cx="7772400" cy="37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835CC-1B22-218C-FE2C-78EC656A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Pesquisar Registro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EA256B-B473-0FD0-69F0-9960D5DF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0848"/>
            <a:ext cx="7772400" cy="45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06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5F2A4-E750-B479-E5D3-A4618A4B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Alterar Registro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986EE1-BE51-5EAD-0F87-C9B42650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20888"/>
            <a:ext cx="7772400" cy="38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9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5F2A4-E750-B479-E5D3-A4618A4B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Excluir Registro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046999-F487-DF0B-9053-696DC4EE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20888"/>
            <a:ext cx="7772400" cy="28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8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334B8-1CB3-B31C-75D4-20182870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Offline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55137C-9C6F-712C-27A3-DE731B69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2071836"/>
            <a:ext cx="6692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AD94C-6347-E678-9928-16E89536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Gráfica de Teste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01575E-9F84-4877-A70B-003056B3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923088"/>
            <a:ext cx="3436218" cy="4672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785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>
            <a:extLst>
              <a:ext uri="{FF2B5EF4-FFF2-40B4-BE49-F238E27FC236}">
                <a16:creationId xmlns:a16="http://schemas.microsoft.com/office/drawing/2014/main" id="{CF7EFCC0-4190-A65E-0FE1-C1B36E8C5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2060575"/>
            <a:ext cx="1008063" cy="50482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75AC3538-D0EE-DFA1-AD29-B7F466F8C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1738313"/>
            <a:ext cx="666750" cy="110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pt-BR" altLang="pt-BR" sz="6600" b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eorgia" panose="02040502050405020303" pitchFamily="18" charset="0"/>
              </a:rPr>
              <a:t>?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3CFEB10A-3A8A-A1A4-8793-EA9734EE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169988"/>
            <a:ext cx="8280400" cy="534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Text Box 5">
            <a:extLst>
              <a:ext uri="{FF2B5EF4-FFF2-40B4-BE49-F238E27FC236}">
                <a16:creationId xmlns:a16="http://schemas.microsoft.com/office/drawing/2014/main" id="{86E4F78A-8B3C-0BFF-7775-1F720E66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3" y="539750"/>
            <a:ext cx="90011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Font typeface="Times New Roman" charset="0"/>
              <a:buNone/>
              <a:defRPr/>
            </a:pPr>
            <a:r>
              <a:rPr lang="pt-BR" sz="15000"/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>
            <a:extLst>
              <a:ext uri="{FF2B5EF4-FFF2-40B4-BE49-F238E27FC236}">
                <a16:creationId xmlns:a16="http://schemas.microsoft.com/office/drawing/2014/main" id="{F334384D-E17B-5983-98F9-30B92EAF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2836863"/>
            <a:ext cx="3101975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8243" name="Rectangle 3">
            <a:extLst>
              <a:ext uri="{FF2B5EF4-FFF2-40B4-BE49-F238E27FC236}">
                <a16:creationId xmlns:a16="http://schemas.microsoft.com/office/drawing/2014/main" id="{8FB44064-319C-591F-88DD-F233E1B9B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5750"/>
            <a:ext cx="9209088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Persistência de dados com </a:t>
            </a:r>
            <a:r>
              <a:rPr lang="pt-BR" altLang="pt-BR" sz="4000" b="1" dirty="0" err="1">
                <a:solidFill>
                  <a:srgbClr val="003366"/>
                </a:solidFill>
                <a:latin typeface="Georgia" panose="02040502050405020303" pitchFamily="18" charset="0"/>
              </a:rPr>
              <a:t>Firebase</a:t>
            </a:r>
            <a:r>
              <a:rPr lang="pt-BR" altLang="pt-BR" sz="4000" b="1" dirty="0">
                <a:solidFill>
                  <a:srgbClr val="003366"/>
                </a:solidFill>
                <a:latin typeface="Georgia" panose="02040502050405020303" pitchFamily="18" charset="0"/>
              </a:rPr>
              <a:t> </a:t>
            </a:r>
            <a:endParaRPr lang="pt-BR" altLang="pt-BR" sz="4000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642819A6-AAFC-5096-B666-EE98B7B72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5580063"/>
            <a:ext cx="9085262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3366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Font typeface="Times New Roman" charset="0"/>
              <a:buNone/>
              <a:defRPr/>
            </a:pPr>
            <a:r>
              <a:rPr lang="pt-BR" sz="2800" b="1">
                <a:solidFill>
                  <a:srgbClr val="000000"/>
                </a:solidFill>
                <a:cs typeface="ＭＳ Ｐゴシック" charset="0"/>
              </a:rPr>
              <a:t>Robison Cris Brito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robison@utfpr.edu.br</a:t>
            </a:r>
          </a:p>
          <a:p>
            <a:pPr algn="ctr">
              <a:buFont typeface="Times New Roman" charset="0"/>
              <a:buNone/>
              <a:defRPr/>
            </a:pPr>
            <a:r>
              <a:rPr lang="pt-BR" sz="2600" b="1" i="1">
                <a:solidFill>
                  <a:srgbClr val="000000"/>
                </a:solidFill>
                <a:cs typeface="ＭＳ Ｐゴシック" charset="0"/>
              </a:rPr>
              <a:t>@robisonbrito</a:t>
            </a:r>
          </a:p>
        </p:txBody>
      </p:sp>
    </p:spTree>
    <p:extLst>
      <p:ext uri="{BB962C8B-B14F-4D97-AF65-F5344CB8AC3E}">
        <p14:creationId xmlns:p14="http://schemas.microsoft.com/office/powerpoint/2010/main" val="1816324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1A306CF-727C-ADC5-4EBC-59F0C046EB69}"/>
              </a:ext>
            </a:extLst>
          </p:cNvPr>
          <p:cNvSpPr txBox="1"/>
          <p:nvPr/>
        </p:nvSpPr>
        <p:spPr>
          <a:xfrm>
            <a:off x="611560" y="1340768"/>
            <a:ext cx="204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Tool - </a:t>
            </a:r>
            <a:r>
              <a:rPr lang="pt-BR" dirty="0" err="1">
                <a:solidFill>
                  <a:schemeClr val="tx1"/>
                </a:solidFill>
              </a:rPr>
              <a:t>Firebase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726442-01FF-3232-8E25-C9E641B0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700808"/>
            <a:ext cx="3817681" cy="486916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D659A59-54A7-71B1-594A-12C9FB65A060}"/>
              </a:ext>
            </a:extLst>
          </p:cNvPr>
          <p:cNvCxnSpPr/>
          <p:nvPr/>
        </p:nvCxnSpPr>
        <p:spPr bwMode="auto">
          <a:xfrm flipH="1">
            <a:off x="4572000" y="2564904"/>
            <a:ext cx="3888432" cy="230425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ED655-F29E-24C8-970D-3D3D616B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RealTime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Cloud </a:t>
            </a:r>
            <a:r>
              <a:rPr lang="pt-BR" dirty="0" err="1"/>
              <a:t>FireStore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52FC8-1A27-F93E-B645-118DF2F5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29127"/>
            <a:ext cx="7772400" cy="34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1A306CF-727C-ADC5-4EBC-59F0C046EB69}"/>
              </a:ext>
            </a:extLst>
          </p:cNvPr>
          <p:cNvSpPr txBox="1"/>
          <p:nvPr/>
        </p:nvSpPr>
        <p:spPr>
          <a:xfrm>
            <a:off x="611560" y="1340768"/>
            <a:ext cx="204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Tool - </a:t>
            </a:r>
            <a:r>
              <a:rPr lang="pt-BR" dirty="0" err="1">
                <a:solidFill>
                  <a:schemeClr val="tx1"/>
                </a:solidFill>
              </a:rPr>
              <a:t>Firebase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04DB62-21A1-549A-C996-7514034C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50" y="1571600"/>
            <a:ext cx="3400186" cy="518636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E01C2FC-DA31-F15E-A19F-5E8687A1B998}"/>
              </a:ext>
            </a:extLst>
          </p:cNvPr>
          <p:cNvCxnSpPr/>
          <p:nvPr/>
        </p:nvCxnSpPr>
        <p:spPr bwMode="auto">
          <a:xfrm flipH="1">
            <a:off x="5148064" y="2348880"/>
            <a:ext cx="3024336" cy="252028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667352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D4D6B8-C57C-0691-D96D-0D22DC7E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091" y="1835773"/>
            <a:ext cx="3199817" cy="48469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4A9350-334D-5099-9C2F-F4C1FA32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A019598-733C-5EC5-609E-52B3AB7EE920}"/>
              </a:ext>
            </a:extLst>
          </p:cNvPr>
          <p:cNvCxnSpPr>
            <a:cxnSpLocks/>
          </p:cNvCxnSpPr>
          <p:nvPr/>
        </p:nvCxnSpPr>
        <p:spPr bwMode="auto">
          <a:xfrm flipH="1">
            <a:off x="4355976" y="2420888"/>
            <a:ext cx="3600400" cy="129614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4544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28194C-5DFD-CBF8-030E-7D7B5BFC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10952"/>
            <a:ext cx="7772400" cy="4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5888"/>
      </p:ext>
    </p:extLst>
  </p:cSld>
  <p:clrMapOvr>
    <a:masterClrMapping/>
  </p:clrMapOvr>
</p:sld>
</file>

<file path=ppt/theme/theme1.xml><?xml version="1.0" encoding="utf-8"?>
<a:theme xmlns:a="http://schemas.openxmlformats.org/drawingml/2006/main" name="1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Georgia"/>
        <a:ea typeface="ＭＳ Ｐゴシック"/>
        <a:cs typeface=""/>
      </a:majorFont>
      <a:minorFont>
        <a:latin typeface="NimbusSanL-BoldCond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26797</TotalTime>
  <Words>98</Words>
  <Application>Microsoft Macintosh PowerPoint</Application>
  <PresentationFormat>Apresentação na tela (4:3)</PresentationFormat>
  <Paragraphs>31</Paragraphs>
  <Slides>41</Slides>
  <Notes>5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Georgia</vt:lpstr>
      <vt:lpstr>NimbusSanL-BoldCond</vt:lpstr>
      <vt:lpstr>Times New Roman</vt:lpstr>
      <vt:lpstr>1_Design padrão</vt:lpstr>
      <vt:lpstr>Apresentação do PowerPoint</vt:lpstr>
      <vt:lpstr>Por que usar o Firebase Cloud Firestore</vt:lpstr>
      <vt:lpstr>Estudo de Caso</vt:lpstr>
      <vt:lpstr>Interface Gráfica de Teste</vt:lpstr>
      <vt:lpstr>Apresentação do PowerPoint</vt:lpstr>
      <vt:lpstr>RealTime Database x Cloud FireStore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Utilizando o Binding para facilitar a referência aos componentes visuais</vt:lpstr>
      <vt:lpstr>findViewById x Binding</vt:lpstr>
      <vt:lpstr>Inicializando o binding</vt:lpstr>
      <vt:lpstr>Usando os componentes visuais</vt:lpstr>
      <vt:lpstr>Apresentação do PowerPoint</vt:lpstr>
      <vt:lpstr>Apresentação do PowerPoint</vt:lpstr>
      <vt:lpstr>Incluir Registro</vt:lpstr>
      <vt:lpstr>Apresentação do PowerPoint</vt:lpstr>
      <vt:lpstr>Listar Registros</vt:lpstr>
      <vt:lpstr>Pesquisar Registro</vt:lpstr>
      <vt:lpstr>Alterar Registro</vt:lpstr>
      <vt:lpstr>Excluir Registro</vt:lpstr>
      <vt:lpstr>Dados Offline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2 MICRO EDITION</dc:title>
  <dc:creator>Robison Cris Brito</dc:creator>
  <cp:lastModifiedBy>Robison Cris Brito</cp:lastModifiedBy>
  <cp:revision>249</cp:revision>
  <cp:lastPrinted>2016-03-28T17:53:33Z</cp:lastPrinted>
  <dcterms:created xsi:type="dcterms:W3CDTF">2004-10-18T13:37:15Z</dcterms:created>
  <dcterms:modified xsi:type="dcterms:W3CDTF">2023-11-18T02:46:37Z</dcterms:modified>
</cp:coreProperties>
</file>